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60"/>
  </p:notesMasterIdLst>
  <p:sldIdLst>
    <p:sldId id="313" r:id="rId2"/>
    <p:sldId id="311" r:id="rId3"/>
    <p:sldId id="312" r:id="rId4"/>
    <p:sldId id="256" r:id="rId5"/>
    <p:sldId id="257" r:id="rId6"/>
    <p:sldId id="283" r:id="rId7"/>
    <p:sldId id="258" r:id="rId8"/>
    <p:sldId id="284" r:id="rId9"/>
    <p:sldId id="259" r:id="rId10"/>
    <p:sldId id="285" r:id="rId11"/>
    <p:sldId id="260" r:id="rId12"/>
    <p:sldId id="286" r:id="rId13"/>
    <p:sldId id="261" r:id="rId14"/>
    <p:sldId id="287" r:id="rId15"/>
    <p:sldId id="262" r:id="rId16"/>
    <p:sldId id="288" r:id="rId17"/>
    <p:sldId id="263" r:id="rId18"/>
    <p:sldId id="289" r:id="rId19"/>
    <p:sldId id="264" r:id="rId20"/>
    <p:sldId id="290" r:id="rId21"/>
    <p:sldId id="265" r:id="rId22"/>
    <p:sldId id="291" r:id="rId23"/>
    <p:sldId id="266" r:id="rId24"/>
    <p:sldId id="292" r:id="rId25"/>
    <p:sldId id="267" r:id="rId26"/>
    <p:sldId id="293" r:id="rId27"/>
    <p:sldId id="268" r:id="rId28"/>
    <p:sldId id="294" r:id="rId29"/>
    <p:sldId id="269" r:id="rId30"/>
    <p:sldId id="295" r:id="rId31"/>
    <p:sldId id="270" r:id="rId32"/>
    <p:sldId id="296" r:id="rId33"/>
    <p:sldId id="271" r:id="rId34"/>
    <p:sldId id="297" r:id="rId35"/>
    <p:sldId id="272" r:id="rId36"/>
    <p:sldId id="298" r:id="rId37"/>
    <p:sldId id="273" r:id="rId38"/>
    <p:sldId id="300" r:id="rId39"/>
    <p:sldId id="274" r:id="rId40"/>
    <p:sldId id="301" r:id="rId41"/>
    <p:sldId id="275" r:id="rId42"/>
    <p:sldId id="302" r:id="rId43"/>
    <p:sldId id="276" r:id="rId44"/>
    <p:sldId id="303" r:id="rId45"/>
    <p:sldId id="277" r:id="rId46"/>
    <p:sldId id="304" r:id="rId47"/>
    <p:sldId id="279" r:id="rId48"/>
    <p:sldId id="305" r:id="rId49"/>
    <p:sldId id="280" r:id="rId50"/>
    <p:sldId id="306" r:id="rId51"/>
    <p:sldId id="281" r:id="rId52"/>
    <p:sldId id="307" r:id="rId53"/>
    <p:sldId id="282" r:id="rId54"/>
    <p:sldId id="308" r:id="rId55"/>
    <p:sldId id="309" r:id="rId56"/>
    <p:sldId id="310" r:id="rId57"/>
    <p:sldId id="314" r:id="rId58"/>
    <p:sldId id="315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36" autoAdjust="0"/>
    <p:restoredTop sz="94406" autoAdjust="0"/>
  </p:normalViewPr>
  <p:slideViewPr>
    <p:cSldViewPr>
      <p:cViewPr varScale="1">
        <p:scale>
          <a:sx n="88" d="100"/>
          <a:sy n="88" d="100"/>
        </p:scale>
        <p:origin x="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7C3D53-C9AB-4924-9B51-5743114F6B3C}" type="datetimeFigureOut">
              <a:rPr lang="en-US"/>
              <a:pPr>
                <a:defRPr/>
              </a:pPr>
              <a:t>1/28/19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6EF03E-10D8-4D4C-83F0-15681E3F9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31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BC2AB0-B9AA-4D8E-8370-4698E358D8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BD7-63C6-4F12-8714-2A1110B747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1F552-EAFC-419F-AC0D-E25B8839B8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C3B7-F52C-4CBE-9664-C67B85ED6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7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A1A9A-5794-4220-9699-5D37B1F57A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AD0C7F-FBFA-4B87-83C7-8189E6BE44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6200A5-34E9-4435-B35E-4543C156E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B7C3EB-9303-455A-8276-CFB9FF301B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BC325-1C79-41D7-A90F-FBDA54EFCA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97D367-0A5D-4392-AF2D-D99B773122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B23CF-C350-4CFB-98B5-B8752C8FDE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25B1AF-3779-4C6A-A7ED-8A42DD9565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00CCD0E3-0C24-4066-A20F-486D78330F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45.xml"/><Relationship Id="rId18" Type="http://schemas.openxmlformats.org/officeDocument/2006/relationships/slide" Target="slide19.xml"/><Relationship Id="rId26" Type="http://schemas.openxmlformats.org/officeDocument/2006/relationships/slide" Target="slide23.xml"/><Relationship Id="rId3" Type="http://schemas.openxmlformats.org/officeDocument/2006/relationships/oleObject" Target="../embeddings/oleObject1.bin"/><Relationship Id="rId21" Type="http://schemas.openxmlformats.org/officeDocument/2006/relationships/slide" Target="slide49.xml"/><Relationship Id="rId7" Type="http://schemas.openxmlformats.org/officeDocument/2006/relationships/slide" Target="slide9.xml"/><Relationship Id="rId12" Type="http://schemas.openxmlformats.org/officeDocument/2006/relationships/slide" Target="slide25.xml"/><Relationship Id="rId17" Type="http://schemas.openxmlformats.org/officeDocument/2006/relationships/slide" Target="slide47.xml"/><Relationship Id="rId25" Type="http://schemas.openxmlformats.org/officeDocument/2006/relationships/slide" Target="slide51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37.xml"/><Relationship Id="rId20" Type="http://schemas.openxmlformats.org/officeDocument/2006/relationships/slide" Target="slide39.xml"/><Relationship Id="rId29" Type="http://schemas.openxmlformats.org/officeDocument/2006/relationships/slide" Target="slide53.xml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slide" Target="slide35.xml"/><Relationship Id="rId24" Type="http://schemas.openxmlformats.org/officeDocument/2006/relationships/slide" Target="slide41.xml"/><Relationship Id="rId5" Type="http://schemas.openxmlformats.org/officeDocument/2006/relationships/slide" Target="slide5.xml"/><Relationship Id="rId15" Type="http://schemas.openxmlformats.org/officeDocument/2006/relationships/slide" Target="slide27.xml"/><Relationship Id="rId23" Type="http://schemas.openxmlformats.org/officeDocument/2006/relationships/slide" Target="slide31.xml"/><Relationship Id="rId28" Type="http://schemas.openxmlformats.org/officeDocument/2006/relationships/slide" Target="slide43.xml"/><Relationship Id="rId10" Type="http://schemas.openxmlformats.org/officeDocument/2006/relationships/slide" Target="slide15.xml"/><Relationship Id="rId19" Type="http://schemas.openxmlformats.org/officeDocument/2006/relationships/slide" Target="slide29.xml"/><Relationship Id="rId31" Type="http://schemas.openxmlformats.org/officeDocument/2006/relationships/slide" Target="slide57.xml"/><Relationship Id="rId4" Type="http://schemas.openxmlformats.org/officeDocument/2006/relationships/image" Target="../media/image2.emf"/><Relationship Id="rId9" Type="http://schemas.openxmlformats.org/officeDocument/2006/relationships/slide" Target="slide13.xml"/><Relationship Id="rId14" Type="http://schemas.openxmlformats.org/officeDocument/2006/relationships/slide" Target="slide17.xml"/><Relationship Id="rId22" Type="http://schemas.openxmlformats.org/officeDocument/2006/relationships/slide" Target="slide21.xml"/><Relationship Id="rId27" Type="http://schemas.openxmlformats.org/officeDocument/2006/relationships/slide" Target="slide33.xml"/><Relationship Id="rId30" Type="http://schemas.openxmlformats.org/officeDocument/2006/relationships/slide" Target="slide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2019 Music Listening Championship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COLLEGE BOWL ROUND</a:t>
            </a:r>
            <a:br>
              <a:rPr lang="en-US" dirty="0"/>
            </a:br>
            <a:endParaRPr lang="en-US" dirty="0"/>
          </a:p>
        </p:txBody>
      </p:sp>
      <p:sp>
        <p:nvSpPr>
          <p:cNvPr id="4098" name="AutoShape 2" descr="https://outlook.office.com/owa/service.svc/s/GetFileAttachment?id=AAMkADMyMTZhOTUyLWUyNDQtNDcwMi1hYmRjLTYxNjY1YjA0YWFkOABGAAAAAADzso5TCAb%2BRos0sZRSVZo2BwBqnCfKaf38S5JD2vztg9AoAAAABDO2AABIWGkByYTlQIkY9L5HegJOAAEvoeE1AAABEgAQAOfkFIDFLvFKpQ9ba2hB0TE%3D&amp;isImagePreview=True&amp;X-OWA-CANARY=AUJCfP4TrUiM0D04hD36aXDv5PjwLNMYlthxrZd0m4cOutd6vKvmii4uMvDUAPrNUzRgIWhi_Y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0" name="AutoShape 4" descr="https://outlook.office.com/owa/service.svc/s/GetFileAttachment?id=AAMkADMyMTZhOTUyLWUyNDQtNDcwMi1hYmRjLTYxNjY1YjA0YWFkOABGAAAAAADzso5TCAb%2BRos0sZRSVZo2BwBqnCfKaf38S5JD2vztg9AoAAAABDO2AABIWGkByYTlQIkY9L5HegJOAAEvoeE1AAABEgAQAOfkFIDFLvFKpQ9ba2hB0TE%3D&amp;isImagePreview=True&amp;X-OWA-CANARY=AUJCfP4TrUiM0D04hD36aXDv5PjwLNMYlthxrZd0m4cOutd6vKvmii4uMvDUAPrNUzRgIWhi_Y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64BAF3-97EE-734F-8C43-34C3FD55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$300 Answer</a:t>
            </a:r>
            <a:endParaRPr lang="en-US" sz="3600" dirty="0"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2819400"/>
            <a:ext cx="601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/>
              <a:t>Postminimalism</a:t>
            </a:r>
            <a:endParaRPr lang="en-US" altLang="en-US" sz="36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60559" y="0"/>
            <a:ext cx="48344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533400"/>
            <a:ext cx="9220200" cy="609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$400 Question</a:t>
            </a:r>
            <a:endParaRPr lang="en-US" sz="3600" dirty="0"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9200" y="2767280"/>
            <a:ext cx="69707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sz="4000" dirty="0"/>
              <a:t>A style of music that may leave you wondering “But is it </a:t>
            </a:r>
            <a:r>
              <a:rPr lang="en-US" sz="4000" i="1" dirty="0"/>
              <a:t>art</a:t>
            </a:r>
            <a:r>
              <a:rPr lang="en-US" sz="4000" dirty="0"/>
              <a:t>?”</a:t>
            </a:r>
            <a:endParaRPr lang="en-US" altLang="en-US" sz="54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D7EC99-3609-D34A-8338-EB9D4FFA1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6241" y="469938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$400 Answer</a:t>
            </a:r>
            <a:endParaRPr lang="en-US" sz="3600" dirty="0"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362200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endParaRPr lang="en-US" altLang="en-US" sz="3600" dirty="0"/>
          </a:p>
          <a:p>
            <a:pPr algn="ctr"/>
            <a:r>
              <a:rPr lang="en-US" altLang="en-US" sz="6000" dirty="0"/>
              <a:t>Postmodernism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73209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86" y="609600"/>
            <a:ext cx="9144000" cy="5334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$500 Question</a:t>
            </a:r>
            <a:endParaRPr lang="en-US" sz="3600" dirty="0">
              <a:cs typeface="+mj-cs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459504"/>
            <a:ext cx="6769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philosophical movement marked by a renewed interest in Ancient Greece and Rome.</a:t>
            </a:r>
            <a:endParaRPr lang="en-US" altLang="en-US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84077-DECB-7B41-968E-EE8933CE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$500 Answer</a:t>
            </a:r>
            <a:endParaRPr lang="en-US" sz="3600" dirty="0">
              <a:cs typeface="+mj-cs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60559" y="47472"/>
            <a:ext cx="48344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4500" y="287053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Humanism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$100 Question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9443" y="2133600"/>
            <a:ext cx="788511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3600" i="1" dirty="0"/>
              <a:t>Who said it???</a:t>
            </a:r>
          </a:p>
          <a:p>
            <a:pPr algn="ctr"/>
            <a:endParaRPr lang="en-US" altLang="en-US" sz="4000" dirty="0"/>
          </a:p>
          <a:p>
            <a:pPr lvl="0" algn="ctr"/>
            <a:r>
              <a:rPr lang="en-US" sz="3200" dirty="0"/>
              <a:t>“There’s something very human about [the organ] because it can only make a sound with air. It needs to breathe. With each note you hear the breath, the exhale.”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3CEA05-31F4-254F-B159-B5CE06267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$100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2921168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/>
              <a:t>Hans Zimmer</a:t>
            </a:r>
            <a:endParaRPr lang="en-US" altLang="en-US" sz="6000" i="1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$200 Question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10443" y="1676400"/>
            <a:ext cx="71231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endParaRPr lang="en-US" altLang="en-US" sz="3600" i="1" dirty="0"/>
          </a:p>
          <a:p>
            <a:pPr algn="ctr"/>
            <a:r>
              <a:rPr lang="en-US" altLang="en-US" sz="4000" i="1" dirty="0"/>
              <a:t>Who said it???</a:t>
            </a:r>
          </a:p>
          <a:p>
            <a:pPr lvl="0" algn="ctr"/>
            <a:endParaRPr lang="en-US" sz="3200" dirty="0"/>
          </a:p>
          <a:p>
            <a:pPr lvl="0" algn="ctr"/>
            <a:r>
              <a:rPr lang="en-US" sz="3600" dirty="0"/>
              <a:t>“I did my work slowly, drop by drop. I tore it out of me by pieces.”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4542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F7BBE5-4C65-7847-B45A-4967B467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$200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2921168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/>
              <a:t>Maurice Ravel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$300 Question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6643" y="1583591"/>
            <a:ext cx="69707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endParaRPr lang="en-US" altLang="en-US" sz="3600" i="1" dirty="0"/>
          </a:p>
          <a:p>
            <a:pPr algn="ctr"/>
            <a:r>
              <a:rPr lang="en-US" altLang="en-US" sz="3600" i="1" dirty="0"/>
              <a:t>Who wrote it???</a:t>
            </a:r>
          </a:p>
          <a:p>
            <a:pPr algn="ctr"/>
            <a:endParaRPr lang="en-US" altLang="en-US" sz="4000" dirty="0"/>
          </a:p>
          <a:p>
            <a:pPr lvl="0"/>
            <a:r>
              <a:rPr lang="en-US" sz="3200" dirty="0"/>
              <a:t>“[…] Are you sure</a:t>
            </a:r>
          </a:p>
          <a:p>
            <a:pPr lvl="0"/>
            <a:r>
              <a:rPr lang="en-US" sz="3200" dirty="0"/>
              <a:t>That we are awake? It seems to me</a:t>
            </a:r>
          </a:p>
          <a:p>
            <a:pPr lvl="0"/>
            <a:r>
              <a:rPr lang="en-US" sz="3200" dirty="0"/>
              <a:t>That yet we sleep, we dream.”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Question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590800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What is the Naxos Password?</a:t>
            </a:r>
          </a:p>
        </p:txBody>
      </p:sp>
    </p:spTree>
    <p:extLst>
      <p:ext uri="{BB962C8B-B14F-4D97-AF65-F5344CB8AC3E}">
        <p14:creationId xmlns:p14="http://schemas.microsoft.com/office/powerpoint/2010/main" val="17967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B1D551-3C39-4440-88D6-21EBB37A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$300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2459504"/>
            <a:ext cx="640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/>
              <a:t>William Shakespeare</a:t>
            </a:r>
            <a:endParaRPr lang="en-US" altLang="en-US" sz="6000" i="1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60559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$400 Question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86643" y="1600200"/>
            <a:ext cx="697071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endParaRPr lang="en-US" altLang="en-US" sz="3600" i="1" dirty="0"/>
          </a:p>
          <a:p>
            <a:pPr algn="ctr"/>
            <a:r>
              <a:rPr lang="en-US" altLang="en-US" sz="3600" i="1" dirty="0"/>
              <a:t>Who wrote it???</a:t>
            </a:r>
          </a:p>
          <a:p>
            <a:pPr algn="ctr"/>
            <a:endParaRPr lang="en-US" altLang="en-US" sz="4000" dirty="0"/>
          </a:p>
          <a:p>
            <a:pPr lvl="0"/>
            <a:r>
              <a:rPr lang="en-US" sz="3200" dirty="0"/>
              <a:t>“Here, now, the waves murmur</a:t>
            </a:r>
          </a:p>
          <a:p>
            <a:pPr lvl="0"/>
            <a:r>
              <a:rPr lang="en-US" sz="3200" dirty="0"/>
              <a:t>And the leaves and the poplars tremble in the morning breeze,”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4572E-451B-8146-B20F-9FF63586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5326"/>
            <a:ext cx="457200" cy="436474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4000" dirty="0"/>
              <a:t>Quotable Quotes - $400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2921168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 err="1"/>
              <a:t>Torquato</a:t>
            </a:r>
            <a:r>
              <a:rPr lang="en-US" altLang="en-US" sz="6000" dirty="0"/>
              <a:t> Tasso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60559" y="0"/>
            <a:ext cx="48344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$500 Question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2999" y="2286000"/>
            <a:ext cx="697071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3600" i="1" dirty="0"/>
              <a:t>Who wrote it???</a:t>
            </a:r>
          </a:p>
          <a:p>
            <a:pPr lvl="0" algn="ctr"/>
            <a:endParaRPr lang="en-US" sz="3200" dirty="0"/>
          </a:p>
          <a:p>
            <a:pPr lvl="0" algn="ctr"/>
            <a:r>
              <a:rPr lang="en-US" sz="3200" dirty="0"/>
              <a:t>“The public use of one’s reason must be free at all times, and this alone can bring enlightenment to mankind.”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3DF23C-D4F0-8B4F-AB22-A122952A6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Quotable Quotes - $500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9700" y="2766329"/>
            <a:ext cx="6324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/>
              <a:t>Immanuel Kant</a:t>
            </a:r>
            <a:endParaRPr lang="en-US" altLang="en-US" sz="6000" i="1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" y="533400"/>
            <a:ext cx="9144000" cy="5334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$100 Question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037444" y="2819400"/>
            <a:ext cx="7069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sz="6000" dirty="0"/>
              <a:t>Treble Kitchen Cook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E16A83-6DCB-6E48-8C47-3874BFF6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6843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$100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" y="2921168"/>
            <a:ext cx="8458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/>
              <a:t>Clef Chef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60559" y="0"/>
            <a:ext cx="48344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$200 Question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295400" y="2459504"/>
            <a:ext cx="6972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altLang="en-US" sz="6000" dirty="0"/>
              <a:t>Fishy Medieval Liturgical Service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A25A1B-A27F-484E-BC5F-CB5017B7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1035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$200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" y="2819400"/>
            <a:ext cx="84581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600" dirty="0"/>
              <a:t>Bass Mass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$300 Question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4801" y="2459504"/>
            <a:ext cx="66343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sz="6000" dirty="0"/>
              <a:t>Leafy Green Sequence of Pitches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Answer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7432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MLC2019</a:t>
            </a:r>
          </a:p>
        </p:txBody>
      </p:sp>
    </p:spTree>
    <p:extLst>
      <p:ext uri="{BB962C8B-B14F-4D97-AF65-F5344CB8AC3E}">
        <p14:creationId xmlns:p14="http://schemas.microsoft.com/office/powerpoint/2010/main" val="2307237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F0E0A-6F23-F34D-A722-BFA6C8E3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3" y="456212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$300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0960" y="2967335"/>
            <a:ext cx="84581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5400" dirty="0"/>
              <a:t>Kale Scale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$400 Question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9200" y="2459504"/>
            <a:ext cx="716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sz="6000" dirty="0"/>
              <a:t>Romantic Composer Rodent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02D3B0-0009-9A45-8787-9B3D6B266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431884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$400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0960" y="2921168"/>
            <a:ext cx="8458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altLang="en-US" sz="6000" dirty="0"/>
              <a:t>Strauss Mouse</a:t>
            </a:r>
            <a:endParaRPr lang="en-US" sz="60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$500 Question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4400" y="2870537"/>
            <a:ext cx="754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sz="6000" dirty="0"/>
              <a:t>Boiling Film Composer</a:t>
            </a:r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A3D9E-E88D-CC4F-8E00-879414015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6241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Rhyme Time - $500 Answer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62100" y="2870537"/>
            <a:ext cx="601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sz="6000" dirty="0"/>
              <a:t>Simmer Zimmer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$100 Question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768" y="2590800"/>
            <a:ext cx="82642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Maurice Ravel, what a brain he has,</a:t>
            </a:r>
          </a:p>
          <a:p>
            <a:r>
              <a:rPr lang="en-US" sz="3200" dirty="0"/>
              <a:t>came up with this piece when he first heard jazz.</a:t>
            </a:r>
          </a:p>
          <a:p>
            <a:r>
              <a:rPr lang="en-US" sz="3200" dirty="0"/>
              <a:t>It almost didn’t happen because of tension,</a:t>
            </a:r>
          </a:p>
          <a:p>
            <a:r>
              <a:rPr lang="en-US" sz="3200" dirty="0"/>
              <a:t>continued only after diplomatic intervention.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6BE581-22DD-3C45-8F92-5D736376F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$100 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493819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Piano Concerto in  G Major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686800" y="34315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$200 Question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" y="259080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It was a popular work, an auditorium full-seater,</a:t>
            </a:r>
          </a:p>
          <a:p>
            <a:r>
              <a:rPr lang="en-US" sz="3200" dirty="0"/>
              <a:t>this Spanish song performed in triple meter.</a:t>
            </a:r>
          </a:p>
          <a:p>
            <a:r>
              <a:rPr lang="en-US" sz="3200" dirty="0"/>
              <a:t>But conductor Toscanini was loose with the tempo</a:t>
            </a:r>
          </a:p>
          <a:p>
            <a:r>
              <a:rPr lang="en-US" sz="3200" dirty="0"/>
              <a:t>which made Ravel say “oh heck no.”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62B5D8-E9E2-D847-838E-9D30A57F7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$200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" y="2842529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Bolero</a:t>
            </a:r>
            <a:r>
              <a:rPr lang="en-US" sz="6000" b="1" dirty="0"/>
              <a:t> 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60559" y="0"/>
            <a:ext cx="48344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$300 Question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14" y="26670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Ravel broke onto the music scene – </a:t>
            </a:r>
          </a:p>
          <a:p>
            <a:r>
              <a:rPr lang="en-US" sz="3200" dirty="0"/>
              <a:t>the critic Lalo? Well, he was pretty mean.</a:t>
            </a:r>
          </a:p>
          <a:p>
            <a:r>
              <a:rPr lang="en-US" sz="3200" dirty="0"/>
              <a:t>He claimed Ravel was nothing but a poser</a:t>
            </a:r>
          </a:p>
          <a:p>
            <a:r>
              <a:rPr lang="en-US" sz="3200" dirty="0"/>
              <a:t>who imitated this esteemed French composer.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28600"/>
            <a:ext cx="7772400" cy="8906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COLLEGE BOWL ROUND</a:t>
            </a:r>
          </a:p>
        </p:txBody>
      </p:sp>
      <p:graphicFrame>
        <p:nvGraphicFramePr>
          <p:cNvPr id="2051" name="Object 3">
            <a:hlinkClick r:id="" action="ppaction://hlinkshowjump?jump=firstslide"/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41645888"/>
              </p:ext>
            </p:extLst>
          </p:nvPr>
        </p:nvGraphicFramePr>
        <p:xfrm>
          <a:off x="625475" y="1446766"/>
          <a:ext cx="796766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Document" r:id="rId3" imgW="7988300" imgH="4737100" progId="Word.Document.8">
                  <p:embed/>
                </p:oleObj>
              </mc:Choice>
              <mc:Fallback>
                <p:oleObj name="Document" r:id="rId3" imgW="7988300" imgH="4737100" progId="Word.Document.8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446766"/>
                        <a:ext cx="7967663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62000" y="1422953"/>
            <a:ext cx="1524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2150" b="1" dirty="0">
                <a:solidFill>
                  <a:schemeClr val="bg2"/>
                </a:solidFill>
              </a:rPr>
              <a:t>Know Your “</a:t>
            </a:r>
            <a:r>
              <a:rPr lang="en-US" altLang="en-US" sz="2150" b="1" dirty="0" err="1">
                <a:solidFill>
                  <a:schemeClr val="bg2"/>
                </a:solidFill>
              </a:rPr>
              <a:t>ism”s</a:t>
            </a:r>
            <a:endParaRPr lang="en-US" altLang="en-US" sz="2150" b="1" dirty="0">
              <a:solidFill>
                <a:schemeClr val="bg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09800" y="1270553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2"/>
                </a:solidFill>
              </a:rPr>
              <a:t> </a:t>
            </a:r>
            <a:endParaRPr lang="en-US" altLang="en-US" sz="1800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61175" y="1433973"/>
            <a:ext cx="15938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2150" b="1" dirty="0">
                <a:solidFill>
                  <a:schemeClr val="bg2"/>
                </a:solidFill>
              </a:rPr>
              <a:t>Visual </a:t>
            </a:r>
          </a:p>
          <a:p>
            <a:pPr algn="ctr"/>
            <a:r>
              <a:rPr lang="en-US" altLang="en-US" sz="2150" b="1" dirty="0">
                <a:solidFill>
                  <a:schemeClr val="bg2"/>
                </a:solidFill>
              </a:rPr>
              <a:t>Arts</a:t>
            </a:r>
            <a:endParaRPr lang="en-US" altLang="en-US" sz="2150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066800" y="2413553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5" action="ppaction://hlinksldjump"/>
              </a:rPr>
              <a:t>100</a:t>
            </a:r>
            <a:endParaRPr lang="en-US" altLang="en-US" dirty="0"/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1066800" y="3140628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6" action="ppaction://hlinksldjump"/>
              </a:rPr>
              <a:t>200</a:t>
            </a:r>
            <a:endParaRPr lang="en-US" altLang="en-US" dirty="0"/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1066800" y="3902628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7" action="ppaction://hlinksldjump"/>
              </a:rPr>
              <a:t>300</a:t>
            </a:r>
            <a:endParaRPr lang="en-US" altLang="en-US" dirty="0"/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1066800" y="4699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8" action="ppaction://hlinksldjump"/>
              </a:rPr>
              <a:t>400</a:t>
            </a:r>
            <a:endParaRPr lang="en-US" altLang="en-US" dirty="0"/>
          </a:p>
        </p:txBody>
      </p:sp>
      <p:sp>
        <p:nvSpPr>
          <p:cNvPr id="1037" name="Text Box 14"/>
          <p:cNvSpPr txBox="1">
            <a:spLocks noChangeArrowheads="1"/>
          </p:cNvSpPr>
          <p:nvPr/>
        </p:nvSpPr>
        <p:spPr bwMode="auto">
          <a:xfrm>
            <a:off x="1066800" y="5461553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9" action="ppaction://hlinksldjump"/>
              </a:rPr>
              <a:t>500</a:t>
            </a:r>
            <a:endParaRPr lang="en-US" altLang="en-US" dirty="0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2667000" y="2413553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0" action="ppaction://hlinksldjump"/>
              </a:rPr>
              <a:t>100</a:t>
            </a:r>
            <a:endParaRPr lang="en-US" altLang="en-US" dirty="0"/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5791200" y="2413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1" action="ppaction://hlinksldjump"/>
              </a:rPr>
              <a:t>100</a:t>
            </a:r>
            <a:endParaRPr lang="en-US" altLang="en-US" dirty="0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4267200" y="2413553"/>
            <a:ext cx="7620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2" action="ppaction://hlinksldjump"/>
              </a:rPr>
              <a:t>100</a:t>
            </a:r>
            <a:endParaRPr lang="en-US" altLang="en-US" dirty="0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7239000" y="2413553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3" action="ppaction://hlinksldjump"/>
              </a:rPr>
              <a:t>100</a:t>
            </a:r>
            <a:endParaRPr lang="en-US" altLang="en-US" dirty="0"/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2667000" y="3175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4" action="ppaction://hlinksldjump"/>
              </a:rPr>
              <a:t>200</a:t>
            </a:r>
            <a:endParaRPr lang="en-US" altLang="en-US" dirty="0"/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4267200" y="3175553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5" action="ppaction://hlinksldjump"/>
              </a:rPr>
              <a:t>200</a:t>
            </a:r>
            <a:endParaRPr lang="en-US" altLang="en-US" dirty="0"/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5791200" y="3175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6" action="ppaction://hlinksldjump"/>
              </a:rPr>
              <a:t>200</a:t>
            </a:r>
            <a:endParaRPr lang="en-US" altLang="en-US" dirty="0"/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auto">
          <a:xfrm>
            <a:off x="7239000" y="3175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7" action="ppaction://hlinksldjump"/>
              </a:rPr>
              <a:t>200</a:t>
            </a:r>
            <a:endParaRPr lang="en-US" altLang="en-US" dirty="0"/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auto">
          <a:xfrm>
            <a:off x="2667000" y="3937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8" action="ppaction://hlinksldjump"/>
              </a:rPr>
              <a:t>300</a:t>
            </a:r>
            <a:endParaRPr lang="en-US" altLang="en-US" dirty="0"/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auto">
          <a:xfrm>
            <a:off x="4267200" y="3937553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19" action="ppaction://hlinksldjump"/>
              </a:rPr>
              <a:t>300</a:t>
            </a:r>
            <a:endParaRPr lang="en-US" altLang="en-US" dirty="0"/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auto">
          <a:xfrm>
            <a:off x="5791200" y="3937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0" action="ppaction://hlinksldjump"/>
              </a:rPr>
              <a:t>300</a:t>
            </a:r>
            <a:endParaRPr lang="en-US" altLang="en-US" dirty="0"/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auto">
          <a:xfrm>
            <a:off x="7239000" y="3937553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1" action="ppaction://hlinksldjump"/>
              </a:rPr>
              <a:t>300</a:t>
            </a:r>
            <a:endParaRPr lang="en-US" altLang="en-US" dirty="0"/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auto">
          <a:xfrm>
            <a:off x="2590800" y="469955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>
                <a:hlinkClick r:id="rId22" action="ppaction://hlinksldjump"/>
              </a:rPr>
              <a:t>400</a:t>
            </a:r>
            <a:endParaRPr lang="en-US" altLang="en-US" dirty="0"/>
          </a:p>
        </p:txBody>
      </p:sp>
      <p:sp>
        <p:nvSpPr>
          <p:cNvPr id="1051" name="Rectangle 28"/>
          <p:cNvSpPr>
            <a:spLocks noChangeArrowheads="1"/>
          </p:cNvSpPr>
          <p:nvPr/>
        </p:nvSpPr>
        <p:spPr bwMode="auto">
          <a:xfrm>
            <a:off x="4267200" y="4699553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3" action="ppaction://hlinksldjump"/>
              </a:rPr>
              <a:t>400</a:t>
            </a:r>
            <a:endParaRPr lang="en-US" altLang="en-US" dirty="0"/>
          </a:p>
        </p:txBody>
      </p:sp>
      <p:sp>
        <p:nvSpPr>
          <p:cNvPr id="1052" name="Rectangle 29"/>
          <p:cNvSpPr>
            <a:spLocks noChangeArrowheads="1"/>
          </p:cNvSpPr>
          <p:nvPr/>
        </p:nvSpPr>
        <p:spPr bwMode="auto">
          <a:xfrm>
            <a:off x="5791200" y="4699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4" action="ppaction://hlinksldjump"/>
              </a:rPr>
              <a:t>400</a:t>
            </a:r>
            <a:endParaRPr lang="en-US" altLang="en-US" dirty="0"/>
          </a:p>
        </p:txBody>
      </p:sp>
      <p:sp>
        <p:nvSpPr>
          <p:cNvPr id="1053" name="Rectangle 30"/>
          <p:cNvSpPr>
            <a:spLocks noChangeArrowheads="1"/>
          </p:cNvSpPr>
          <p:nvPr/>
        </p:nvSpPr>
        <p:spPr bwMode="auto">
          <a:xfrm>
            <a:off x="7239000" y="4699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5" action="ppaction://hlinksldjump"/>
              </a:rPr>
              <a:t>400</a:t>
            </a:r>
            <a:endParaRPr lang="en-US" altLang="en-US" dirty="0"/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auto">
          <a:xfrm>
            <a:off x="2667000" y="5461553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6" action="ppaction://hlinksldjump"/>
              </a:rPr>
              <a:t>500</a:t>
            </a:r>
            <a:endParaRPr lang="en-US" altLang="en-US" dirty="0"/>
          </a:p>
        </p:txBody>
      </p:sp>
      <p:sp>
        <p:nvSpPr>
          <p:cNvPr id="1055" name="Rectangle 32"/>
          <p:cNvSpPr>
            <a:spLocks noChangeArrowheads="1"/>
          </p:cNvSpPr>
          <p:nvPr/>
        </p:nvSpPr>
        <p:spPr bwMode="auto">
          <a:xfrm>
            <a:off x="4267200" y="5461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7" action="ppaction://hlinksldjump"/>
              </a:rPr>
              <a:t>500</a:t>
            </a:r>
            <a:endParaRPr lang="en-US" altLang="en-US" dirty="0"/>
          </a:p>
        </p:txBody>
      </p:sp>
      <p:sp>
        <p:nvSpPr>
          <p:cNvPr id="1056" name="Rectangle 33"/>
          <p:cNvSpPr>
            <a:spLocks noChangeArrowheads="1"/>
          </p:cNvSpPr>
          <p:nvPr/>
        </p:nvSpPr>
        <p:spPr bwMode="auto">
          <a:xfrm>
            <a:off x="5791200" y="5461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8" action="ppaction://hlinksldjump"/>
              </a:rPr>
              <a:t>500</a:t>
            </a:r>
            <a:endParaRPr lang="en-US" altLang="en-US" dirty="0"/>
          </a:p>
        </p:txBody>
      </p:sp>
      <p:sp>
        <p:nvSpPr>
          <p:cNvPr id="1057" name="Rectangle 34"/>
          <p:cNvSpPr>
            <a:spLocks noChangeArrowheads="1"/>
          </p:cNvSpPr>
          <p:nvPr/>
        </p:nvSpPr>
        <p:spPr bwMode="auto">
          <a:xfrm>
            <a:off x="7239000" y="546155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dirty="0">
                <a:hlinkClick r:id="rId29" action="ppaction://hlinksldjump"/>
              </a:rPr>
              <a:t>500</a:t>
            </a:r>
            <a:endParaRPr lang="en-US" altLang="en-US" dirty="0"/>
          </a:p>
        </p:txBody>
      </p:sp>
      <p:sp>
        <p:nvSpPr>
          <p:cNvPr id="1058" name="Text Box 47"/>
          <p:cNvSpPr txBox="1">
            <a:spLocks noChangeArrowheads="1"/>
          </p:cNvSpPr>
          <p:nvPr/>
        </p:nvSpPr>
        <p:spPr bwMode="auto">
          <a:xfrm>
            <a:off x="7191967" y="6237476"/>
            <a:ext cx="184557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r>
              <a:rPr lang="en-US" altLang="en-US" sz="2800" dirty="0">
                <a:hlinkClick r:id="rId30" action="ppaction://hlinksldjump"/>
              </a:rPr>
              <a:t>Tie-breaker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330624" y="1422953"/>
            <a:ext cx="136695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50" b="1" dirty="0">
                <a:solidFill>
                  <a:schemeClr val="bg2"/>
                </a:solidFill>
              </a:rPr>
              <a:t>Quotable Quotes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9196" y="1422953"/>
            <a:ext cx="150718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50" b="1" dirty="0">
                <a:solidFill>
                  <a:schemeClr val="bg2"/>
                </a:solidFill>
              </a:rPr>
              <a:t>Rhyme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0959" y="1422953"/>
            <a:ext cx="16764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50" b="1" dirty="0">
                <a:solidFill>
                  <a:schemeClr val="bg2"/>
                </a:solidFill>
              </a:rPr>
              <a:t>Rapping  with Ravel</a:t>
            </a:r>
          </a:p>
        </p:txBody>
      </p:sp>
      <p:sp>
        <p:nvSpPr>
          <p:cNvPr id="36" name="Text Box 47">
            <a:hlinkClick r:id="rId31" action="ppaction://hlinksldjump"/>
            <a:extLst>
              <a:ext uri="{FF2B5EF4-FFF2-40B4-BE49-F238E27FC236}">
                <a16:creationId xmlns:a16="http://schemas.microsoft.com/office/drawing/2014/main" id="{33A38F93-DC95-4240-8CB7-7940945F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95" y="6172200"/>
            <a:ext cx="1507181" cy="646331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1800" dirty="0"/>
              <a:t>Rhyme Time</a:t>
            </a:r>
          </a:p>
          <a:p>
            <a:pPr algn="ctr"/>
            <a:r>
              <a:rPr lang="en-US" altLang="en-US" sz="1800" dirty="0"/>
              <a:t>Example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2C2E95-2FC9-8C4C-8DE2-B253D92E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5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$300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" y="2819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/>
              <a:t>Claude Debussy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$400 Question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3850" y="2590800"/>
            <a:ext cx="8191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was tragedy for Little Tom</a:t>
            </a:r>
          </a:p>
          <a:p>
            <a:r>
              <a:rPr lang="en-US" sz="3200" dirty="0"/>
              <a:t>when he discovered his breadcrumbs were gone.</a:t>
            </a:r>
          </a:p>
          <a:p>
            <a:r>
              <a:rPr lang="en-US" sz="3200" dirty="0"/>
              <a:t>The birds that caused Little Tom’s frustration</a:t>
            </a:r>
          </a:p>
          <a:p>
            <a:r>
              <a:rPr lang="en-US" sz="3200" dirty="0"/>
              <a:t>can now be heard in this Ravel orchestration.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A6AD7A-0F4F-0049-9F34-50A5E0E6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1771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$400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010" y="274233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Ma mere </a:t>
            </a:r>
            <a:r>
              <a:rPr lang="en-US" sz="6000" dirty="0" err="1"/>
              <a:t>l’Oye</a:t>
            </a:r>
            <a:r>
              <a:rPr lang="en-US" sz="6000" dirty="0"/>
              <a:t> </a:t>
            </a:r>
          </a:p>
          <a:p>
            <a:pPr algn="ctr"/>
            <a:r>
              <a:rPr lang="en-US" sz="6000" dirty="0"/>
              <a:t>(Mother Goose Suite)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$500 Question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" y="2706691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was 1914, and things looked grim,</a:t>
            </a:r>
          </a:p>
          <a:p>
            <a:r>
              <a:rPr lang="en-US" sz="3200" dirty="0"/>
              <a:t>World War I was waging, hope was slim.</a:t>
            </a:r>
          </a:p>
          <a:p>
            <a:r>
              <a:rPr lang="en-US" sz="3200" dirty="0"/>
              <a:t>So Ravel wrote a piece to honor his pals,</a:t>
            </a:r>
          </a:p>
          <a:p>
            <a:r>
              <a:rPr lang="en-US" sz="3200" dirty="0"/>
              <a:t>it was premiered by this talented pianist gal</a:t>
            </a:r>
            <a:r>
              <a:rPr lang="en-US" sz="3000" dirty="0"/>
              <a:t>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B69B1B-1333-2E48-8F53-1BED2C04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/>
              </a:rPr>
              <a:t>Rapping with Ravel </a:t>
            </a:r>
            <a:r>
              <a:rPr lang="en-US" sz="3600" dirty="0"/>
              <a:t>- $500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819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Marguerite Long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cs typeface="+mj-cs"/>
              </a:rPr>
              <a:t>Visual Arts - $100 Question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0760" y="3031004"/>
            <a:ext cx="319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Identify the composer depicted here.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6591C-2256-5348-B075-C03D00B5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2438050" cy="493279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7E3D61-088C-7944-AEF3-CD1CD6E6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/>
            <a:r>
              <a:rPr lang="en-US" sz="3600" dirty="0"/>
              <a:t>Visual Arts - $100 Answer</a:t>
            </a:r>
            <a:endParaRPr lang="en-US" altLang="en-US" sz="36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4939" y="2728229"/>
            <a:ext cx="7094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/>
              <a:t>Herrad</a:t>
            </a:r>
            <a:r>
              <a:rPr lang="en-US" sz="6000" dirty="0"/>
              <a:t> (of </a:t>
            </a:r>
            <a:r>
              <a:rPr lang="en-US" sz="6000" dirty="0" err="1"/>
              <a:t>Landsberg</a:t>
            </a:r>
            <a:r>
              <a:rPr lang="en-US" sz="6000" dirty="0"/>
              <a:t>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/>
              <a:t>Visual Arts - $200 Question</a:t>
            </a:r>
            <a:endParaRPr lang="en-US" sz="3600" dirty="0">
              <a:cs typeface="+mj-cs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63162" y="2362200"/>
            <a:ext cx="2861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work was painted during what musical era?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7D880-E86A-E640-92C9-F78D48BC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97" y="1447800"/>
            <a:ext cx="3334311" cy="508085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441AEF-7827-9742-B655-97B9F919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Visual Arts - $200 Answer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48525" y="2921168"/>
            <a:ext cx="5246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Renaissance Era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6096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Visual Arts - $300 Question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3296" y="29718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Name the style of painting.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71CF06-34E0-5D49-AD9A-9A598161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51" y="1736196"/>
            <a:ext cx="3727446" cy="4591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5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cs typeface="+mj-cs"/>
              </a:rPr>
              <a:t>Name </a:t>
            </a:r>
            <a:r>
              <a:rPr lang="en-US" sz="3600" dirty="0"/>
              <a:t>T</a:t>
            </a:r>
            <a:r>
              <a:rPr lang="en-US" sz="3600" dirty="0">
                <a:cs typeface="+mj-cs"/>
              </a:rPr>
              <a:t>hat “ism” - $100 Question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86643" y="2459504"/>
            <a:ext cx="69707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sz="4000" dirty="0"/>
              <a:t>This genre of music emphasizes repeated motives and consonant harmonies. 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7C8F7A-420B-DA48-A815-6E416CDA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50179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pPr algn="ctr"/>
            <a:r>
              <a:rPr lang="en-US" sz="3600" dirty="0"/>
              <a:t>Visual Arts - $300 Answer</a:t>
            </a:r>
            <a:endParaRPr lang="en-US" altLang="en-US" sz="36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28931" y="3124200"/>
            <a:ext cx="4714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Impressionism</a:t>
            </a:r>
            <a:endParaRPr lang="en-US" sz="6000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Visual Arts - $400 Question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5895" y="3019552"/>
            <a:ext cx="2612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the title of this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37BB7-B18B-004E-AB02-C9CA3FE5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3846050" cy="386329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702C10-E048-B246-886D-41172F98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38100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Visual Arts - $400 Answer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2921168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“White Painting"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Visual Arts - $500 Question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A1AF8-B6A1-C541-919A-39BBA12C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9" y="1629495"/>
            <a:ext cx="4287291" cy="4616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E2BCAC-A8B5-E54C-897E-DDF09C852BEF}"/>
              </a:ext>
            </a:extLst>
          </p:cNvPr>
          <p:cNvSpPr txBox="1"/>
          <p:nvPr/>
        </p:nvSpPr>
        <p:spPr>
          <a:xfrm>
            <a:off x="5029200" y="2506733"/>
            <a:ext cx="2933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two methods of playing are depicted in this sculpture?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847AE-8154-5844-B72E-64AD0A5EF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426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en-US" sz="4000" dirty="0"/>
              <a:t>Visual Arts - $500 Answer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1627" y="2819400"/>
            <a:ext cx="710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Blowing and Plucking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cs typeface="+mj-cs"/>
              </a:rPr>
              <a:t>Tie-Breaker</a:t>
            </a:r>
            <a:endParaRPr lang="en-US" dirty="0">
              <a:cs typeface="+mj-cs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2286000"/>
            <a:ext cx="754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His </a:t>
            </a:r>
            <a:r>
              <a:rPr lang="en-US" sz="4400" i="1" dirty="0"/>
              <a:t>Treatise on Harmony </a:t>
            </a:r>
            <a:r>
              <a:rPr lang="en-US" sz="4400" dirty="0"/>
              <a:t>was one of the first real efforts to explain how tonal music functions.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5E94FD-470C-D645-ADDA-32C0648E0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cs typeface="+mj-cs"/>
              </a:rPr>
              <a:t>Tie-Breaker Answer</a:t>
            </a:r>
            <a:endParaRPr lang="en-US" dirty="0">
              <a:cs typeface="+mj-cs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23065" y="2743200"/>
            <a:ext cx="50978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(Jean-Phillippe)</a:t>
            </a:r>
          </a:p>
          <a:p>
            <a:pPr algn="ctr"/>
            <a:r>
              <a:rPr lang="en-US" sz="6000" dirty="0"/>
              <a:t>Rameau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CBC72B-D550-3940-917A-E4DEFAB56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cs typeface="+mj-cs"/>
              </a:rPr>
              <a:t>Rhyme Time EXAMPLE</a:t>
            </a:r>
            <a:endParaRPr lang="en-US" dirty="0">
              <a:cs typeface="+mj-cs"/>
            </a:endParaRP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2AF7F0-DCA8-9A44-AECA-60CA3F69E4DE}"/>
              </a:ext>
            </a:extLst>
          </p:cNvPr>
          <p:cNvSpPr/>
          <p:nvPr/>
        </p:nvSpPr>
        <p:spPr>
          <a:xfrm>
            <a:off x="8839200" y="6927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89AD1-86BD-1D41-BE3C-B05E647DAC57}"/>
              </a:ext>
            </a:extLst>
          </p:cNvPr>
          <p:cNvSpPr txBox="1"/>
          <p:nvPr/>
        </p:nvSpPr>
        <p:spPr>
          <a:xfrm>
            <a:off x="800100" y="2466431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Obnoxious Athlete </a:t>
            </a:r>
          </a:p>
          <a:p>
            <a:pPr algn="ctr"/>
            <a:r>
              <a:rPr lang="en-US" sz="6000" dirty="0"/>
              <a:t>Johann Sebastian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27679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14275B-8A7A-4547-A21F-548A9367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4785"/>
            <a:ext cx="457200" cy="436474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5D7E51-D907-E943-AC88-ACF9025E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928095"/>
            <a:ext cx="8458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/>
              <a:t>Jock Bach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21D53E-2C62-4449-A21D-921D4C013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43" y="524953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cs typeface="+mj-cs"/>
              </a:rPr>
              <a:t>Rhyme Time EXAMPLE</a:t>
            </a:r>
            <a:endParaRPr lang="en-US" dirty="0">
              <a:cs typeface="+mj-cs"/>
            </a:endParaRP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1049C3AD-6C6D-5A40-B3D5-605C3A93CA6A}"/>
              </a:ext>
            </a:extLst>
          </p:cNvPr>
          <p:cNvSpPr/>
          <p:nvPr/>
        </p:nvSpPr>
        <p:spPr>
          <a:xfrm>
            <a:off x="8686800" y="6927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4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473B3-8A17-0742-B120-57C66AD7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345326"/>
            <a:ext cx="457200" cy="436474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$100 Answer</a:t>
            </a:r>
            <a:endParaRPr lang="en-US" sz="3600" dirty="0">
              <a:cs typeface="+mj-cs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29211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6000" dirty="0"/>
              <a:t>Minimalism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$200 Question</a:t>
            </a:r>
            <a:endParaRPr lang="en-US" sz="3600" dirty="0"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4400" y="2459504"/>
            <a:ext cx="75437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sz="4000" dirty="0"/>
              <a:t>A term used to describe a return to the emotional expressionism associated with 19</a:t>
            </a:r>
            <a:r>
              <a:rPr lang="en-US" sz="4000" baseline="30000" dirty="0"/>
              <a:t>th</a:t>
            </a:r>
            <a:r>
              <a:rPr lang="en-US" sz="4000" dirty="0"/>
              <a:t>-century music.</a:t>
            </a:r>
            <a:endParaRPr lang="en-US" altLang="en-US" sz="40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ADD07-8656-C347-B2CD-BF9CA27C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59" y="6400800"/>
            <a:ext cx="457200" cy="436474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4572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$200 Answer</a:t>
            </a:r>
            <a:endParaRPr lang="en-US" sz="3600" dirty="0"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2756236"/>
            <a:ext cx="601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algn="ctr"/>
            <a:r>
              <a:rPr lang="en-US" altLang="en-US" sz="6000" dirty="0"/>
              <a:t>Neo-romanticism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Name That “ism” - $300 Question</a:t>
            </a:r>
            <a:endParaRPr lang="en-US" sz="3600" dirty="0"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9200" y="2767280"/>
            <a:ext cx="69707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27" charset="-128"/>
              </a:defRPr>
            </a:lvl9pPr>
          </a:lstStyle>
          <a:p>
            <a:pPr lvl="0" algn="ctr"/>
            <a:r>
              <a:rPr lang="en-US" sz="4000" dirty="0"/>
              <a:t>Mary Ellen Childs frequently writes in this style of music. </a:t>
            </a:r>
            <a:endParaRPr lang="en-US" altLang="en-US" sz="40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FFFFFF"/>
      </a:hlink>
      <a:folHlink>
        <a:srgbClr val="24285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4647</TotalTime>
  <Words>931</Words>
  <Application>Microsoft Macintosh PowerPoint</Application>
  <PresentationFormat>On-screen Show (4:3)</PresentationFormat>
  <Paragraphs>184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Calibri</vt:lpstr>
      <vt:lpstr>Palatino Linotype</vt:lpstr>
      <vt:lpstr>Times New Roman</vt:lpstr>
      <vt:lpstr>Wingdings</vt:lpstr>
      <vt:lpstr>Elemental</vt:lpstr>
      <vt:lpstr>Document</vt:lpstr>
      <vt:lpstr>         2019 Music Listening Championship  COLLEGE BOWL ROUND </vt:lpstr>
      <vt:lpstr>Practice Question</vt:lpstr>
      <vt:lpstr>PowerPoint Presentation</vt:lpstr>
      <vt:lpstr>COLLEGE BOWL ROUND</vt:lpstr>
      <vt:lpstr>Name That “ism” - $100 Question</vt:lpstr>
      <vt:lpstr>Name That “ism” - $100 Answer</vt:lpstr>
      <vt:lpstr>Name That “ism” - $200 Question</vt:lpstr>
      <vt:lpstr>Name That “ism” - $200 Answer</vt:lpstr>
      <vt:lpstr>Name That “ism” - $300 Question</vt:lpstr>
      <vt:lpstr>Name That “ism” - $300 Answer</vt:lpstr>
      <vt:lpstr>Name That “ism” - $400 Question</vt:lpstr>
      <vt:lpstr>Name That “ism” - $400 Answer</vt:lpstr>
      <vt:lpstr>Name That “ism” - $500 Question</vt:lpstr>
      <vt:lpstr>Name That “ism” - $500 Answer</vt:lpstr>
      <vt:lpstr>Quotable Quotes - $100 Question</vt:lpstr>
      <vt:lpstr>Quotable Quotes - $100 Answer</vt:lpstr>
      <vt:lpstr>Quotable Quotes - $200 Question</vt:lpstr>
      <vt:lpstr>Quotable Quotes - $200 Answer</vt:lpstr>
      <vt:lpstr>Quotable Quotes - $300 Question</vt:lpstr>
      <vt:lpstr>Quotable Quotes - $300 Answer</vt:lpstr>
      <vt:lpstr>Quotable Quotes - $400 Question</vt:lpstr>
      <vt:lpstr>Quotable Quotes - $400 Answer</vt:lpstr>
      <vt:lpstr>Quotable Quotes - $500 Question</vt:lpstr>
      <vt:lpstr>Quotable Quotes - $500 Answer</vt:lpstr>
      <vt:lpstr>Rhyme Time - $100 Question</vt:lpstr>
      <vt:lpstr>Rhyme Time - $100 Answer</vt:lpstr>
      <vt:lpstr>Rhyme Time - $200 Question</vt:lpstr>
      <vt:lpstr>Rhyme Time - $200 Answer</vt:lpstr>
      <vt:lpstr>Rhyme Time - $300 Question</vt:lpstr>
      <vt:lpstr>Rhyme Time - $300 Answer</vt:lpstr>
      <vt:lpstr>Rhyme Time - $400 Question</vt:lpstr>
      <vt:lpstr>Rhyme Time - $400 Answer</vt:lpstr>
      <vt:lpstr>Rhyme Time - $500 Question</vt:lpstr>
      <vt:lpstr>Rhyme Time - $500 Answer</vt:lpstr>
      <vt:lpstr>Rapping with Ravel - $100 Question</vt:lpstr>
      <vt:lpstr>Rapping with Ravel - $100 Answer</vt:lpstr>
      <vt:lpstr>Rapping with Ravel - $200 Question</vt:lpstr>
      <vt:lpstr>Rapping with Ravel - $200 Answer</vt:lpstr>
      <vt:lpstr>Rapping with Ravel - $300 Question</vt:lpstr>
      <vt:lpstr>Rapping with Ravel - $300 Answer</vt:lpstr>
      <vt:lpstr>Rapping with Ravel - $400 Question</vt:lpstr>
      <vt:lpstr>Rapping with Ravel - $400 Answer</vt:lpstr>
      <vt:lpstr>Rapping with Ravel - $500 Question</vt:lpstr>
      <vt:lpstr>Rapping with Ravel - $500 Answer</vt:lpstr>
      <vt:lpstr>Visual Arts - $100 Question</vt:lpstr>
      <vt:lpstr>Visual Arts - $100 Answer</vt:lpstr>
      <vt:lpstr>Visual Arts - $200 Question</vt:lpstr>
      <vt:lpstr>Visual Arts - $200 Answer</vt:lpstr>
      <vt:lpstr>Visual Arts - $300 Question</vt:lpstr>
      <vt:lpstr>Visual Arts - $300 Answer</vt:lpstr>
      <vt:lpstr>Visual Arts - $400 Question</vt:lpstr>
      <vt:lpstr>Visual Arts - $400 Answer</vt:lpstr>
      <vt:lpstr>Visual Arts - $500 Question</vt:lpstr>
      <vt:lpstr>Visual Arts - $500 Answer</vt:lpstr>
      <vt:lpstr>Tie-Breaker</vt:lpstr>
      <vt:lpstr>Tie-Breaker Answer</vt:lpstr>
      <vt:lpstr>Rhyme Time EXAMPLE</vt:lpstr>
      <vt:lpstr>Rhyme Time EXAMPLE</vt:lpstr>
    </vt:vector>
  </TitlesOfParts>
  <Company>Seminole Coutny Public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Kate Hujda</cp:lastModifiedBy>
  <cp:revision>324</cp:revision>
  <dcterms:created xsi:type="dcterms:W3CDTF">1998-09-17T14:16:32Z</dcterms:created>
  <dcterms:modified xsi:type="dcterms:W3CDTF">2019-01-29T02:55:47Z</dcterms:modified>
</cp:coreProperties>
</file>